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Cardin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3028950" cy="231298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00600"/>
            <a:ext cx="6400800" cy="838200"/>
          </a:xfrm>
        </p:spPr>
        <p:txBody>
          <a:bodyPr/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626617BC-B0CC-475C-9033-1F59C6835D8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B0F9E0FE-825D-4D59-BD7C-6F0702DF20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6617BC-B0CC-475C-9033-1F59C6835D8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9E0FE-825D-4D59-BD7C-6F0702DF20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6617BC-B0CC-475C-9033-1F59C6835D8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9E0FE-825D-4D59-BD7C-6F0702DF20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6617BC-B0CC-475C-9033-1F59C6835D8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9E0FE-825D-4D59-BD7C-6F0702DF20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6617BC-B0CC-475C-9033-1F59C6835D8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9E0FE-825D-4D59-BD7C-6F0702DF20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6617BC-B0CC-475C-9033-1F59C6835D8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9E0FE-825D-4D59-BD7C-6F0702DF20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6617BC-B0CC-475C-9033-1F59C6835D8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9E0FE-825D-4D59-BD7C-6F0702DF20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6617BC-B0CC-475C-9033-1F59C6835D8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9E0FE-825D-4D59-BD7C-6F0702DF20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6617BC-B0CC-475C-9033-1F59C6835D8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9E0FE-825D-4D59-BD7C-6F0702DF20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6617BC-B0CC-475C-9033-1F59C6835D8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9E0FE-825D-4D59-BD7C-6F0702DF20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6617BC-B0CC-475C-9033-1F59C6835D8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9E0FE-825D-4D59-BD7C-6F0702DF20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n-lt"/>
              </a:defRPr>
            </a:lvl1pPr>
          </a:lstStyle>
          <a:p>
            <a:fld id="{626617BC-B0CC-475C-9033-1F59C6835D89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B0F9E0FE-825D-4D59-BD7C-6F0702DF20D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5" name="Picture 11" descr="Cardinal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43800" y="5029200"/>
            <a:ext cx="1047750" cy="8001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NM Overview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2</a:t>
            </a:r>
          </a:p>
          <a:p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TCP/IP Based Network (2)</a:t>
            </a:r>
            <a:endParaRPr lang="en-US" sz="4000" dirty="0"/>
          </a:p>
        </p:txBody>
      </p:sp>
      <p:pic>
        <p:nvPicPr>
          <p:cNvPr id="6" name="Content Placeholder 5" descr="ipenca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295400"/>
            <a:ext cx="6757410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TCP </a:t>
            </a:r>
            <a:r>
              <a:rPr lang="en-US" sz="4000" dirty="0" err="1" smtClean="0"/>
              <a:t>vs</a:t>
            </a:r>
            <a:r>
              <a:rPr lang="en-US" sz="4000" dirty="0" smtClean="0"/>
              <a:t> UDP</a:t>
            </a:r>
            <a:endParaRPr lang="en-US" sz="4000" dirty="0"/>
          </a:p>
        </p:txBody>
      </p:sp>
      <p:pic>
        <p:nvPicPr>
          <p:cNvPr id="4" name="Content Placeholder 3" descr="tcp &amp; UD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524000"/>
            <a:ext cx="6152029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Internet Configuration</a:t>
            </a:r>
            <a:endParaRPr lang="en-US" sz="4000" dirty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ph idx="1"/>
          </p:nvPr>
        </p:nvGraphicFramePr>
        <p:xfrm>
          <a:off x="914400" y="1219200"/>
          <a:ext cx="6629400" cy="5429466"/>
        </p:xfrm>
        <a:graphic>
          <a:graphicData uri="http://schemas.openxmlformats.org/presentationml/2006/ole">
            <p:oleObj spid="_x0000_s8194" name="VISIO" r:id="rId3" imgW="7151760" imgH="1136628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Communication Architecture</a:t>
            </a:r>
            <a:endParaRPr lang="en-US" sz="4000" dirty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>
            <p:ph idx="1"/>
          </p:nvPr>
        </p:nvGraphicFramePr>
        <p:xfrm>
          <a:off x="838200" y="1371600"/>
          <a:ext cx="6934200" cy="5257800"/>
        </p:xfrm>
        <a:graphic>
          <a:graphicData uri="http://schemas.openxmlformats.org/presentationml/2006/ole">
            <p:oleObj spid="_x0000_s9218" name="VISIO" r:id="rId3" imgW="6923160" imgH="678708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OSI Reference Model (1)</a:t>
            </a:r>
            <a:endParaRPr lang="en-US" sz="4000" dirty="0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ph idx="1"/>
          </p:nvPr>
        </p:nvGraphicFramePr>
        <p:xfrm>
          <a:off x="1295400" y="1371600"/>
          <a:ext cx="6324600" cy="4953000"/>
        </p:xfrm>
        <a:graphic>
          <a:graphicData uri="http://schemas.openxmlformats.org/presentationml/2006/ole">
            <p:oleObj spid="_x0000_s10242" name="VISIO" r:id="rId3" imgW="5100480" imgH="622512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OSI Reference Model (2)</a:t>
            </a:r>
            <a:endParaRPr lang="en-US" sz="4000" dirty="0"/>
          </a:p>
        </p:txBody>
      </p:sp>
      <p:pic>
        <p:nvPicPr>
          <p:cNvPr id="4" name="Content Placeholder 3" descr="osilayer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371600"/>
            <a:ext cx="7239000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SNA, OSI, &amp; Internet</a:t>
            </a:r>
            <a:endParaRPr lang="en-US" sz="4000" dirty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>
            <p:ph idx="1"/>
          </p:nvPr>
        </p:nvGraphicFramePr>
        <p:xfrm>
          <a:off x="609600" y="1295400"/>
          <a:ext cx="7315200" cy="5061268"/>
        </p:xfrm>
        <a:graphic>
          <a:graphicData uri="http://schemas.openxmlformats.org/presentationml/2006/ole">
            <p:oleObj spid="_x0000_s11266" name="VISIO" r:id="rId3" imgW="7494480" imgH="584964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NM Case Histories</a:t>
            </a:r>
            <a:endParaRPr lang="en-US" sz="4000" dirty="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>
            <p:ph idx="1"/>
          </p:nvPr>
        </p:nvGraphicFramePr>
        <p:xfrm>
          <a:off x="609600" y="1143000"/>
          <a:ext cx="8099546" cy="5480840"/>
        </p:xfrm>
        <a:graphic>
          <a:graphicData uri="http://schemas.openxmlformats.org/presentationml/2006/ole">
            <p:oleObj spid="_x0000_s12290" name="VISIO" r:id="rId3" imgW="9617040" imgH="703728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Common Network Problem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 smtClean="0"/>
              <a:t>Konektivitas</a:t>
            </a:r>
            <a:r>
              <a:rPr lang="en-US" sz="3200" dirty="0" smtClean="0"/>
              <a:t> </a:t>
            </a:r>
            <a:r>
              <a:rPr lang="en-US" sz="3200" dirty="0" err="1" smtClean="0"/>
              <a:t>terputus</a:t>
            </a:r>
            <a:r>
              <a:rPr lang="en-US" sz="3200" dirty="0" smtClean="0"/>
              <a:t>.</a:t>
            </a:r>
          </a:p>
          <a:p>
            <a:r>
              <a:rPr lang="en-US" sz="3200" dirty="0" err="1" smtClean="0"/>
              <a:t>Duplikasi</a:t>
            </a:r>
            <a:r>
              <a:rPr lang="en-US" sz="3200" dirty="0" smtClean="0"/>
              <a:t> IP address.</a:t>
            </a:r>
          </a:p>
          <a:p>
            <a:r>
              <a:rPr lang="en-US" sz="3200" dirty="0" err="1" smtClean="0"/>
              <a:t>Masalah</a:t>
            </a:r>
            <a:r>
              <a:rPr lang="en-US" sz="3200" dirty="0" smtClean="0"/>
              <a:t> </a:t>
            </a:r>
            <a:r>
              <a:rPr lang="en-US" sz="3200" dirty="0" err="1" smtClean="0"/>
              <a:t>kecil</a:t>
            </a:r>
            <a:r>
              <a:rPr lang="en-US" sz="3200" dirty="0" smtClean="0"/>
              <a:t> yang </a:t>
            </a:r>
            <a:r>
              <a:rPr lang="en-US" sz="3200" dirty="0" err="1" smtClean="0"/>
              <a:t>sering</a:t>
            </a:r>
            <a:r>
              <a:rPr lang="en-US" sz="3200" dirty="0" smtClean="0"/>
              <a:t> </a:t>
            </a:r>
            <a:r>
              <a:rPr lang="en-US" sz="3200" dirty="0" err="1" smtClean="0"/>
              <a:t>terjadi</a:t>
            </a:r>
            <a:r>
              <a:rPr lang="en-US" sz="3200" dirty="0" smtClean="0"/>
              <a:t>.</a:t>
            </a:r>
          </a:p>
          <a:p>
            <a:r>
              <a:rPr lang="en-US" sz="3200" dirty="0" err="1" smtClean="0"/>
              <a:t>Konfigurasi</a:t>
            </a:r>
            <a:r>
              <a:rPr lang="en-US" sz="3200" dirty="0" smtClean="0"/>
              <a:t> </a:t>
            </a:r>
            <a:r>
              <a:rPr lang="en-US" sz="3200" dirty="0" err="1" smtClean="0"/>
              <a:t>jaringan</a:t>
            </a:r>
            <a:r>
              <a:rPr lang="en-US" sz="3200" dirty="0" smtClean="0"/>
              <a:t>.</a:t>
            </a:r>
          </a:p>
          <a:p>
            <a:r>
              <a:rPr lang="en-US" sz="3200" dirty="0" err="1" smtClean="0"/>
              <a:t>Pengembangan</a:t>
            </a:r>
            <a:r>
              <a:rPr lang="en-US" sz="3200" dirty="0" smtClean="0"/>
              <a:t>.</a:t>
            </a:r>
          </a:p>
          <a:p>
            <a:r>
              <a:rPr lang="en-US" sz="3200" dirty="0" err="1" smtClean="0"/>
              <a:t>Perfomansi</a:t>
            </a:r>
            <a:r>
              <a:rPr lang="en-US" sz="32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IT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 smtClean="0"/>
              <a:t>Kehandalan</a:t>
            </a:r>
            <a:r>
              <a:rPr lang="en-US" sz="3200" dirty="0" smtClean="0"/>
              <a:t>.</a:t>
            </a:r>
          </a:p>
          <a:p>
            <a:r>
              <a:rPr lang="en-US" sz="3200" dirty="0" err="1" smtClean="0"/>
              <a:t>Mengikuti</a:t>
            </a:r>
            <a:r>
              <a:rPr lang="en-US" sz="3200" dirty="0" smtClean="0"/>
              <a:t> </a:t>
            </a:r>
            <a:r>
              <a:rPr lang="en-US" sz="3200" dirty="0" err="1" smtClean="0"/>
              <a:t>pertumbuhan</a:t>
            </a:r>
            <a:r>
              <a:rPr lang="en-US" sz="3200" dirty="0" smtClean="0"/>
              <a:t> </a:t>
            </a:r>
            <a:r>
              <a:rPr lang="en-US" sz="3200" dirty="0" err="1" smtClean="0"/>
              <a:t>teknologi</a:t>
            </a:r>
            <a:r>
              <a:rPr lang="en-US" sz="3200" dirty="0" smtClean="0"/>
              <a:t> </a:t>
            </a:r>
            <a:r>
              <a:rPr lang="en-US" sz="3200" dirty="0" err="1" smtClean="0"/>
              <a:t>baru</a:t>
            </a:r>
            <a:r>
              <a:rPr lang="en-US" sz="3200" dirty="0" smtClean="0"/>
              <a:t>.</a:t>
            </a:r>
          </a:p>
          <a:p>
            <a:r>
              <a:rPr lang="en-US" sz="3200" dirty="0" err="1" smtClean="0"/>
              <a:t>Mengelola</a:t>
            </a:r>
            <a:r>
              <a:rPr lang="en-US" sz="3200" dirty="0" smtClean="0"/>
              <a:t> </a:t>
            </a:r>
            <a:r>
              <a:rPr lang="en-US" sz="3200" dirty="0" err="1" smtClean="0"/>
              <a:t>lingkungan</a:t>
            </a:r>
            <a:r>
              <a:rPr lang="en-US" sz="3200" dirty="0" smtClean="0"/>
              <a:t> </a:t>
            </a:r>
            <a:r>
              <a:rPr lang="en-US" sz="3200" dirty="0" err="1" smtClean="0"/>
              <a:t>klien</a:t>
            </a:r>
            <a:r>
              <a:rPr lang="en-US" sz="3200" dirty="0" smtClean="0"/>
              <a:t> server.</a:t>
            </a:r>
          </a:p>
          <a:p>
            <a:r>
              <a:rPr lang="en-US" sz="3200" dirty="0" smtClean="0"/>
              <a:t>Troubleshooting tools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sistem</a:t>
            </a:r>
            <a:r>
              <a:rPr lang="en-US" sz="3200" dirty="0" smtClean="0"/>
              <a:t>.</a:t>
            </a:r>
          </a:p>
          <a:p>
            <a:r>
              <a:rPr lang="en-US" sz="3200" dirty="0" err="1" smtClean="0"/>
              <a:t>Prediksi</a:t>
            </a:r>
            <a:r>
              <a:rPr lang="en-US" sz="3200" dirty="0" smtClean="0"/>
              <a:t> trouble.</a:t>
            </a:r>
          </a:p>
          <a:p>
            <a:r>
              <a:rPr lang="en-US" sz="3200" dirty="0" err="1" smtClean="0"/>
              <a:t>Standar</a:t>
            </a:r>
            <a:r>
              <a:rPr lang="en-US" sz="3200" dirty="0" smtClean="0"/>
              <a:t> </a:t>
            </a:r>
            <a:r>
              <a:rPr lang="en-US" sz="3200" dirty="0" err="1" smtClean="0"/>
              <a:t>operasi</a:t>
            </a:r>
            <a:r>
              <a:rPr lang="en-US" sz="32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Telephone Network Model</a:t>
            </a:r>
            <a:endParaRPr lang="en-US" sz="40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1371600" y="1295400"/>
          <a:ext cx="5824715" cy="5368789"/>
        </p:xfrm>
        <a:graphic>
          <a:graphicData uri="http://schemas.openxmlformats.org/presentationml/2006/ole">
            <p:oleObj spid="_x0000_s1026" name="VISIO" r:id="rId3" imgW="7139520" imgH="658008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Network Management</a:t>
            </a:r>
            <a:endParaRPr lang="en-US" sz="4000" dirty="0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>
            <p:ph idx="1"/>
          </p:nvPr>
        </p:nvGraphicFramePr>
        <p:xfrm>
          <a:off x="457200" y="1295400"/>
          <a:ext cx="7401695" cy="5181600"/>
        </p:xfrm>
        <a:graphic>
          <a:graphicData uri="http://schemas.openxmlformats.org/presentationml/2006/ole">
            <p:oleObj spid="_x0000_s13314" name="VISIO" r:id="rId3" imgW="9457560" imgH="651132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 </a:t>
            </a:r>
            <a:r>
              <a:rPr lang="en-US" dirty="0" err="1" smtClean="0"/>
              <a:t>Funtional</a:t>
            </a:r>
            <a:endParaRPr lang="en-US" dirty="0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>
            <p:ph idx="1"/>
          </p:nvPr>
        </p:nvGraphicFramePr>
        <p:xfrm>
          <a:off x="304800" y="1524000"/>
          <a:ext cx="7642384" cy="5020076"/>
        </p:xfrm>
        <a:graphic>
          <a:graphicData uri="http://schemas.openxmlformats.org/presentationml/2006/ole">
            <p:oleObj spid="_x0000_s14338" name="VISIO" r:id="rId3" imgW="7139520" imgH="600768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 Components</a:t>
            </a:r>
            <a:endParaRPr lang="en-US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>
            <p:ph idx="1"/>
          </p:nvPr>
        </p:nvGraphicFramePr>
        <p:xfrm>
          <a:off x="1828800" y="1752600"/>
          <a:ext cx="4909344" cy="4289657"/>
        </p:xfrm>
        <a:graphic>
          <a:graphicData uri="http://schemas.openxmlformats.org/presentationml/2006/ole">
            <p:oleObj spid="_x0000_s15362" name="VISIO" r:id="rId3" imgW="3722760" imgH="325332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Data &amp; Telecommunication Network</a:t>
            </a:r>
            <a:endParaRPr lang="en-US" sz="40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990600" y="1676400"/>
          <a:ext cx="7236051" cy="4525963"/>
        </p:xfrm>
        <a:graphic>
          <a:graphicData uri="http://schemas.openxmlformats.org/presentationml/2006/ole">
            <p:oleObj spid="_x0000_s2050" name="VISIO" r:id="rId3" imgW="7951680" imgH="497340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IBM SNA Architecture</a:t>
            </a:r>
            <a:endParaRPr lang="en-US" sz="4000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 idx="1"/>
          </p:nvPr>
        </p:nvGraphicFramePr>
        <p:xfrm>
          <a:off x="1143000" y="1371600"/>
          <a:ext cx="6477000" cy="5305520"/>
        </p:xfrm>
        <a:graphic>
          <a:graphicData uri="http://schemas.openxmlformats.org/presentationml/2006/ole">
            <p:oleObj spid="_x0000_s3074" name="VISIO" r:id="rId3" imgW="6339600" imgH="648504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DCE With LAN</a:t>
            </a:r>
            <a:endParaRPr lang="en-US" sz="4000" dirty="0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>
            <p:ph idx="1"/>
          </p:nvPr>
        </p:nvGraphicFramePr>
        <p:xfrm>
          <a:off x="838200" y="1447800"/>
          <a:ext cx="6899275" cy="4114800"/>
        </p:xfrm>
        <a:graphic>
          <a:graphicData uri="http://schemas.openxmlformats.org/presentationml/2006/ole">
            <p:oleObj spid="_x0000_s4100" name="VISIO" r:id="rId3" imgW="6898680" imgH="305604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Lan</a:t>
            </a:r>
            <a:r>
              <a:rPr lang="en-US" sz="4000" dirty="0" smtClean="0"/>
              <a:t> &amp; WAN Network</a:t>
            </a:r>
            <a:endParaRPr lang="en-US" sz="4000" dirty="0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ph idx="1"/>
          </p:nvPr>
        </p:nvGraphicFramePr>
        <p:xfrm>
          <a:off x="838200" y="1447800"/>
          <a:ext cx="7151688" cy="4724400"/>
        </p:xfrm>
        <a:graphic>
          <a:graphicData uri="http://schemas.openxmlformats.org/presentationml/2006/ole">
            <p:oleObj spid="_x0000_s5123" name="VISIO" r:id="rId3" imgW="6923160" imgH="440856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Client Server Model</a:t>
            </a:r>
            <a:endParaRPr lang="en-US" sz="4000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ph idx="1"/>
          </p:nvPr>
        </p:nvGraphicFramePr>
        <p:xfrm>
          <a:off x="990600" y="1752600"/>
          <a:ext cx="7270901" cy="3962400"/>
        </p:xfrm>
        <a:graphic>
          <a:graphicData uri="http://schemas.openxmlformats.org/presentationml/2006/ole">
            <p:oleObj spid="_x0000_s6146" name="VISIO" r:id="rId3" imgW="6212880" imgH="338688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Client Server Example</a:t>
            </a:r>
            <a:endParaRPr lang="en-US" sz="4000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ph idx="1"/>
          </p:nvPr>
        </p:nvGraphicFramePr>
        <p:xfrm>
          <a:off x="1219200" y="1371600"/>
          <a:ext cx="6413734" cy="5121088"/>
        </p:xfrm>
        <a:graphic>
          <a:graphicData uri="http://schemas.openxmlformats.org/presentationml/2006/ole">
            <p:oleObj spid="_x0000_s7170" name="VISIO" r:id="rId3" imgW="7465680" imgH="1000152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TCP/IP Based Network (1)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rangkaian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protokol</a:t>
            </a:r>
            <a:r>
              <a:rPr lang="en-US" sz="3200" dirty="0" smtClean="0"/>
              <a:t> </a:t>
            </a:r>
            <a:r>
              <a:rPr lang="en-US" sz="3200" dirty="0" err="1" smtClean="0"/>
              <a:t>jaringan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Internet </a:t>
            </a:r>
            <a:r>
              <a:rPr lang="en-US" sz="3200" dirty="0" err="1" smtClean="0"/>
              <a:t>berdasar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IP yang </a:t>
            </a:r>
            <a:r>
              <a:rPr lang="en-US" sz="3200" dirty="0" err="1" smtClean="0"/>
              <a:t>bekerja</a:t>
            </a:r>
            <a:r>
              <a:rPr lang="en-US" sz="3200" dirty="0" smtClean="0"/>
              <a:t> </a:t>
            </a:r>
            <a:r>
              <a:rPr lang="en-US" sz="3200" dirty="0" err="1" smtClean="0"/>
              <a:t>di</a:t>
            </a:r>
            <a:r>
              <a:rPr lang="en-US" sz="3200" dirty="0" smtClean="0"/>
              <a:t> network layer </a:t>
            </a:r>
            <a:r>
              <a:rPr lang="en-US" sz="3200" dirty="0" err="1" smtClean="0"/>
              <a:t>protokol</a:t>
            </a:r>
            <a:r>
              <a:rPr lang="en-US" sz="3200" dirty="0" smtClean="0"/>
              <a:t>.</a:t>
            </a:r>
          </a:p>
          <a:p>
            <a:r>
              <a:rPr lang="en-US" sz="3200" dirty="0" err="1" smtClean="0"/>
              <a:t>Terdapat</a:t>
            </a:r>
            <a:r>
              <a:rPr lang="en-US" sz="3200" dirty="0" smtClean="0"/>
              <a:t> 2 </a:t>
            </a:r>
            <a:r>
              <a:rPr lang="en-US" sz="3200" dirty="0" err="1" smtClean="0"/>
              <a:t>jenis</a:t>
            </a:r>
            <a:r>
              <a:rPr lang="en-US" sz="3200" dirty="0" smtClean="0"/>
              <a:t> connection </a:t>
            </a:r>
            <a:r>
              <a:rPr lang="en-US" sz="3200" dirty="0" err="1" smtClean="0"/>
              <a:t>yaitu</a:t>
            </a:r>
            <a:r>
              <a:rPr lang="en-US" sz="3200" dirty="0" smtClean="0"/>
              <a:t> TCP </a:t>
            </a:r>
            <a:r>
              <a:rPr lang="en-US" sz="3200" dirty="0" err="1" smtClean="0"/>
              <a:t>dan</a:t>
            </a:r>
            <a:r>
              <a:rPr lang="en-US" sz="3200" dirty="0" smtClean="0"/>
              <a:t> UDP.</a:t>
            </a:r>
          </a:p>
          <a:p>
            <a:r>
              <a:rPr lang="en-US" sz="3200" dirty="0" smtClean="0"/>
              <a:t>Email </a:t>
            </a:r>
            <a:r>
              <a:rPr lang="en-US" sz="3200" dirty="0" err="1" smtClean="0"/>
              <a:t>berdasar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UDP, </a:t>
            </a:r>
            <a:r>
              <a:rPr lang="en-US" sz="3200" dirty="0" err="1" smtClean="0"/>
              <a:t>sedang</a:t>
            </a:r>
            <a:r>
              <a:rPr lang="en-US" sz="3200" dirty="0" smtClean="0"/>
              <a:t> ICMP </a:t>
            </a:r>
            <a:r>
              <a:rPr lang="en-US" sz="3200" dirty="0" err="1" smtClean="0"/>
              <a:t>berdasar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TCP.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imated_Butterfly_Backgroun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Animated_Butterfly_Background</Template>
  <TotalTime>199</TotalTime>
  <Words>164</Words>
  <Application>Microsoft Office PowerPoint</Application>
  <PresentationFormat>On-screen Show (4:3)</PresentationFormat>
  <Paragraphs>41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Animated_Butterfly_Background</vt:lpstr>
      <vt:lpstr>VISIO</vt:lpstr>
      <vt:lpstr>NM Overview</vt:lpstr>
      <vt:lpstr>Telephone Network Model</vt:lpstr>
      <vt:lpstr>Data &amp; Telecommunication Network</vt:lpstr>
      <vt:lpstr>IBM SNA Architecture</vt:lpstr>
      <vt:lpstr>DCE With LAN</vt:lpstr>
      <vt:lpstr>Lan &amp; WAN Network</vt:lpstr>
      <vt:lpstr>Client Server Model</vt:lpstr>
      <vt:lpstr>Client Server Example</vt:lpstr>
      <vt:lpstr>TCP/IP Based Network (1)</vt:lpstr>
      <vt:lpstr>TCP/IP Based Network (2)</vt:lpstr>
      <vt:lpstr>TCP vs UDP</vt:lpstr>
      <vt:lpstr>Internet Configuration</vt:lpstr>
      <vt:lpstr>Communication Architecture</vt:lpstr>
      <vt:lpstr>OSI Reference Model (1)</vt:lpstr>
      <vt:lpstr>OSI Reference Model (2)</vt:lpstr>
      <vt:lpstr>SNA, OSI, &amp; Internet</vt:lpstr>
      <vt:lpstr>NM Case Histories</vt:lpstr>
      <vt:lpstr>Common Network Problem</vt:lpstr>
      <vt:lpstr>Challenges of IT Manager</vt:lpstr>
      <vt:lpstr>Network Management</vt:lpstr>
      <vt:lpstr>NM Funtional</vt:lpstr>
      <vt:lpstr>NM Components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NM Overview &amp; Computer Network Technology</dc:title>
  <dc:creator>Windows7Ultimate</dc:creator>
  <cp:lastModifiedBy>Windows7Ultimate</cp:lastModifiedBy>
  <cp:revision>17</cp:revision>
  <dcterms:created xsi:type="dcterms:W3CDTF">2012-09-18T08:51:03Z</dcterms:created>
  <dcterms:modified xsi:type="dcterms:W3CDTF">2015-03-24T08:32:00Z</dcterms:modified>
</cp:coreProperties>
</file>